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embedTrueTypeFonts="1" saveSubsetFonts="1" autoCompressPictures="0">
  <p:sldMasterIdLst>
    <p:sldMasterId id="2147483652" r:id="rId1"/>
  </p:sldMasterIdLst>
  <p:notesMasterIdLst>
    <p:notesMasterId r:id="rId10"/>
  </p:notes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2" r:id="rId9"/>
  </p:sldIdLst>
  <p:sldSz cx="9144000" cy="6858000" type="screen4x3"/>
  <p:notesSz cx="7099300" cy="10234613"/>
  <p:embeddedFontLst>
    <p:embeddedFont>
      <p:font typeface="Microsoft Yahei" panose="020B0503020204020204" pitchFamily="34" charset="-122"/>
      <p:regular r:id="rId11"/>
      <p:bold r:id="rId12"/>
    </p:embeddedFont>
    <p:embeddedFont>
      <p:font typeface="Arial Black" panose="020B0A04020102020204" pitchFamily="34" charset="0"/>
      <p:regular r:id="rId13"/>
      <p:bold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72">
          <p15:clr>
            <a:srgbClr val="A4A3A4"/>
          </p15:clr>
        </p15:guide>
        <p15:guide id="2" pos="5488">
          <p15:clr>
            <a:srgbClr val="A4A3A4"/>
          </p15:clr>
        </p15:guide>
        <p15:guide id="3" orient="horz" pos="55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CE60895-225F-419E-9DA5-C5C16FF37A4B}">
  <a:tblStyle styleId="{BCE60895-225F-419E-9DA5-C5C16FF37A4B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7EF"/>
          </a:solidFill>
        </a:fill>
      </a:tcStyle>
    </a:wholeTbl>
    <a:band1H>
      <a:tcTxStyle/>
      <a:tcStyle>
        <a:tcBdr/>
        <a:fill>
          <a:solidFill>
            <a:srgbClr val="CACCDE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CDE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16" y="96"/>
      </p:cViewPr>
      <p:guideLst>
        <p:guide pos="272"/>
        <p:guide pos="5488"/>
        <p:guide orient="horz" pos="55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3223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25" tIns="49500" rIns="99025" bIns="495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1138" y="0"/>
            <a:ext cx="3076575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25" tIns="49500" rIns="99025" bIns="495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25" tIns="49500" rIns="99025" bIns="49500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721850"/>
            <a:ext cx="3076575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25" tIns="49500" rIns="99025" bIns="495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25" tIns="49500" rIns="99025" bIns="495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3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spcFirstLastPara="1" wrap="square" lIns="99025" tIns="49500" rIns="99025" bIns="495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spcFirstLastPara="1" wrap="square" lIns="99025" tIns="49500" rIns="99025" bIns="495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:notes"/>
          <p:cNvSpPr txBox="1">
            <a:spLocks noGrp="1"/>
          </p:cNvSpPr>
          <p:nvPr>
            <p:ph type="body" idx="1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spcFirstLastPara="1" wrap="square" lIns="99025" tIns="49500" rIns="99025" bIns="495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1">
  <p:cSld name="空白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>
  <p:cSld name="标题和内容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0" y="6126486"/>
            <a:ext cx="9143999" cy="731514"/>
            <a:chOff x="1" y="2947547"/>
            <a:chExt cx="9143999" cy="2827685"/>
          </a:xfrm>
        </p:grpSpPr>
        <p:sp>
          <p:nvSpPr>
            <p:cNvPr id="13" name="Google Shape;13;p3"/>
            <p:cNvSpPr/>
            <p:nvPr/>
          </p:nvSpPr>
          <p:spPr>
            <a:xfrm>
              <a:off x="1" y="2947547"/>
              <a:ext cx="9143999" cy="2297356"/>
            </a:xfrm>
            <a:custGeom>
              <a:avLst/>
              <a:gdLst/>
              <a:ahLst/>
              <a:cxnLst/>
              <a:rect l="l" t="t" r="r" b="b"/>
              <a:pathLst>
                <a:path w="9143999" h="2051818" extrusionOk="0">
                  <a:moveTo>
                    <a:pt x="9143999" y="0"/>
                  </a:moveTo>
                  <a:lnTo>
                    <a:pt x="9143999" y="2051818"/>
                  </a:lnTo>
                  <a:lnTo>
                    <a:pt x="0" y="2051818"/>
                  </a:lnTo>
                  <a:lnTo>
                    <a:pt x="0" y="1204077"/>
                  </a:lnTo>
                  <a:lnTo>
                    <a:pt x="6027" y="1207403"/>
                  </a:lnTo>
                  <a:cubicBezTo>
                    <a:pt x="2066505" y="2238985"/>
                    <a:pt x="5621740" y="1499327"/>
                    <a:pt x="7674511" y="718908"/>
                  </a:cubicBezTo>
                  <a:cubicBezTo>
                    <a:pt x="8085065" y="562824"/>
                    <a:pt x="8552064" y="336225"/>
                    <a:pt x="9044856" y="57555"/>
                  </a:cubicBezTo>
                  <a:lnTo>
                    <a:pt x="9143999" y="0"/>
                  </a:lnTo>
                  <a:close/>
                </a:path>
              </a:pathLst>
            </a:custGeom>
            <a:gradFill>
              <a:gsLst>
                <a:gs pos="0">
                  <a:srgbClr val="719EFE"/>
                </a:gs>
                <a:gs pos="100000">
                  <a:srgbClr val="00339B">
                    <a:alpha val="69803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/>
            <p:nvPr/>
          </p:nvSpPr>
          <p:spPr>
            <a:xfrm>
              <a:off x="1" y="3559995"/>
              <a:ext cx="9143999" cy="2215237"/>
            </a:xfrm>
            <a:custGeom>
              <a:avLst/>
              <a:gdLst/>
              <a:ahLst/>
              <a:cxnLst/>
              <a:rect l="l" t="t" r="r" b="b"/>
              <a:pathLst>
                <a:path w="9143999" h="3478011" extrusionOk="0">
                  <a:moveTo>
                    <a:pt x="9143999" y="0"/>
                  </a:moveTo>
                  <a:lnTo>
                    <a:pt x="9143999" y="1393716"/>
                  </a:lnTo>
                  <a:lnTo>
                    <a:pt x="9143999" y="1513865"/>
                  </a:lnTo>
                  <a:lnTo>
                    <a:pt x="9143999" y="3478011"/>
                  </a:lnTo>
                  <a:lnTo>
                    <a:pt x="0" y="3478011"/>
                  </a:lnTo>
                  <a:lnTo>
                    <a:pt x="0" y="1513865"/>
                  </a:lnTo>
                  <a:lnTo>
                    <a:pt x="0" y="1393716"/>
                  </a:lnTo>
                  <a:lnTo>
                    <a:pt x="0" y="846204"/>
                  </a:lnTo>
                  <a:lnTo>
                    <a:pt x="303379" y="970246"/>
                  </a:lnTo>
                  <a:cubicBezTo>
                    <a:pt x="2685816" y="1852356"/>
                    <a:pt x="6241504" y="1135756"/>
                    <a:pt x="8360497" y="342756"/>
                  </a:cubicBezTo>
                  <a:cubicBezTo>
                    <a:pt x="8544757" y="273800"/>
                    <a:pt x="8739002" y="191802"/>
                    <a:pt x="8941037" y="98098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6000">
                  <a:schemeClr val="lt1"/>
                </a:gs>
                <a:gs pos="100000">
                  <a:srgbClr val="EDEDED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" name="Google Shape;15;p3"/>
          <p:cNvGrpSpPr/>
          <p:nvPr/>
        </p:nvGrpSpPr>
        <p:grpSpPr>
          <a:xfrm rot="10800000">
            <a:off x="-6" y="-1"/>
            <a:ext cx="9144001" cy="1882013"/>
            <a:chOff x="1" y="2994858"/>
            <a:chExt cx="9144001" cy="3162457"/>
          </a:xfrm>
        </p:grpSpPr>
        <p:sp>
          <p:nvSpPr>
            <p:cNvPr id="16" name="Google Shape;16;p3"/>
            <p:cNvSpPr/>
            <p:nvPr/>
          </p:nvSpPr>
          <p:spPr>
            <a:xfrm>
              <a:off x="1" y="2994858"/>
              <a:ext cx="9143999" cy="2154016"/>
            </a:xfrm>
            <a:custGeom>
              <a:avLst/>
              <a:gdLst/>
              <a:ahLst/>
              <a:cxnLst/>
              <a:rect l="l" t="t" r="r" b="b"/>
              <a:pathLst>
                <a:path w="9143999" h="2051818" extrusionOk="0">
                  <a:moveTo>
                    <a:pt x="9143999" y="0"/>
                  </a:moveTo>
                  <a:lnTo>
                    <a:pt x="9143999" y="2051818"/>
                  </a:lnTo>
                  <a:lnTo>
                    <a:pt x="0" y="2051818"/>
                  </a:lnTo>
                  <a:lnTo>
                    <a:pt x="0" y="1204077"/>
                  </a:lnTo>
                  <a:lnTo>
                    <a:pt x="6027" y="1207403"/>
                  </a:lnTo>
                  <a:cubicBezTo>
                    <a:pt x="2066505" y="2238985"/>
                    <a:pt x="5621740" y="1499327"/>
                    <a:pt x="7674511" y="718908"/>
                  </a:cubicBezTo>
                  <a:cubicBezTo>
                    <a:pt x="8085065" y="562824"/>
                    <a:pt x="8552064" y="336225"/>
                    <a:pt x="9044856" y="57555"/>
                  </a:cubicBezTo>
                  <a:lnTo>
                    <a:pt x="9143999" y="0"/>
                  </a:lnTo>
                  <a:close/>
                </a:path>
              </a:pathLst>
            </a:custGeom>
            <a:gradFill>
              <a:gsLst>
                <a:gs pos="0">
                  <a:srgbClr val="719EFE"/>
                </a:gs>
                <a:gs pos="100000">
                  <a:srgbClr val="00339B">
                    <a:alpha val="69803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3" y="3474503"/>
              <a:ext cx="9143999" cy="2682812"/>
            </a:xfrm>
            <a:custGeom>
              <a:avLst/>
              <a:gdLst/>
              <a:ahLst/>
              <a:cxnLst/>
              <a:rect l="l" t="t" r="r" b="b"/>
              <a:pathLst>
                <a:path w="9143999" h="3478011" extrusionOk="0">
                  <a:moveTo>
                    <a:pt x="9143999" y="0"/>
                  </a:moveTo>
                  <a:lnTo>
                    <a:pt x="9143999" y="1393716"/>
                  </a:lnTo>
                  <a:lnTo>
                    <a:pt x="9143999" y="1513865"/>
                  </a:lnTo>
                  <a:lnTo>
                    <a:pt x="9143999" y="3478011"/>
                  </a:lnTo>
                  <a:lnTo>
                    <a:pt x="0" y="3478011"/>
                  </a:lnTo>
                  <a:lnTo>
                    <a:pt x="0" y="1513865"/>
                  </a:lnTo>
                  <a:lnTo>
                    <a:pt x="0" y="1393716"/>
                  </a:lnTo>
                  <a:lnTo>
                    <a:pt x="0" y="846204"/>
                  </a:lnTo>
                  <a:lnTo>
                    <a:pt x="303379" y="970246"/>
                  </a:lnTo>
                  <a:cubicBezTo>
                    <a:pt x="2685816" y="1852356"/>
                    <a:pt x="6241504" y="1135756"/>
                    <a:pt x="8360497" y="342756"/>
                  </a:cubicBezTo>
                  <a:cubicBezTo>
                    <a:pt x="8544757" y="273800"/>
                    <a:pt x="8739002" y="191802"/>
                    <a:pt x="8941037" y="98098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7000">
                  <a:schemeClr val="lt1"/>
                </a:gs>
                <a:gs pos="81000">
                  <a:srgbClr val="EDEDED"/>
                </a:gs>
                <a:gs pos="100000">
                  <a:srgbClr val="E6E6E6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" name="Google Shape;18;p3"/>
          <p:cNvSpPr/>
          <p:nvPr/>
        </p:nvSpPr>
        <p:spPr>
          <a:xfrm>
            <a:off x="3552061" y="6525367"/>
            <a:ext cx="259236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lang="en-US" altLang="zh-CN" sz="10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elp Recommendation System </a:t>
            </a:r>
            <a:r>
              <a:rPr lang="en-US" sz="10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| GR5291 </a:t>
            </a:r>
            <a:endParaRPr dirty="0"/>
          </a:p>
        </p:txBody>
      </p:sp>
      <p:sp>
        <p:nvSpPr>
          <p:cNvPr id="19" name="Google Shape;19;p3"/>
          <p:cNvSpPr txBox="1"/>
          <p:nvPr/>
        </p:nvSpPr>
        <p:spPr>
          <a:xfrm>
            <a:off x="8703044" y="6511211"/>
            <a:ext cx="211221" cy="215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72000" rIns="72000" bIns="72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453759" y="6511210"/>
            <a:ext cx="74265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10/18/2019</a:t>
            </a:r>
            <a:endParaRPr sz="1000" b="0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61950" y="367339"/>
            <a:ext cx="82296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72000" rIns="0" bIns="720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rgbClr val="404040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marR="0"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rgbClr val="404040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marR="0"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rgbClr val="404040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marR="0"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rgbClr val="404040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marR="0"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2" name="Google Shape;22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89956" y="200957"/>
            <a:ext cx="866164" cy="866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2">
  <p:cSld name="空白2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3">
  <p:cSld name="空白3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6"/>
          <p:cNvPicPr preferRelativeResize="0"/>
          <p:nvPr/>
        </p:nvPicPr>
        <p:blipFill rotWithShape="1">
          <a:blip r:embed="rId3">
            <a:alphaModFix amt="61000"/>
          </a:blip>
          <a:srcRect/>
          <a:stretch/>
        </p:blipFill>
        <p:spPr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/>
          <p:nvPr/>
        </p:nvSpPr>
        <p:spPr>
          <a:xfrm>
            <a:off x="0" y="2819244"/>
            <a:ext cx="9143999" cy="2051818"/>
          </a:xfrm>
          <a:custGeom>
            <a:avLst/>
            <a:gdLst/>
            <a:ahLst/>
            <a:cxnLst/>
            <a:rect l="l" t="t" r="r" b="b"/>
            <a:pathLst>
              <a:path w="9143999" h="2051818" extrusionOk="0">
                <a:moveTo>
                  <a:pt x="9143999" y="0"/>
                </a:moveTo>
                <a:lnTo>
                  <a:pt x="9143999" y="2051818"/>
                </a:lnTo>
                <a:lnTo>
                  <a:pt x="0" y="2051818"/>
                </a:lnTo>
                <a:lnTo>
                  <a:pt x="0" y="1204077"/>
                </a:lnTo>
                <a:lnTo>
                  <a:pt x="6027" y="1207403"/>
                </a:lnTo>
                <a:cubicBezTo>
                  <a:pt x="2066505" y="2238985"/>
                  <a:pt x="5621740" y="1499327"/>
                  <a:pt x="7674511" y="718908"/>
                </a:cubicBezTo>
                <a:cubicBezTo>
                  <a:pt x="8085065" y="562824"/>
                  <a:pt x="8552064" y="336225"/>
                  <a:pt x="9044856" y="57555"/>
                </a:cubicBezTo>
                <a:lnTo>
                  <a:pt x="9143999" y="0"/>
                </a:lnTo>
                <a:close/>
              </a:path>
            </a:pathLst>
          </a:custGeom>
          <a:gradFill>
            <a:gsLst>
              <a:gs pos="0">
                <a:srgbClr val="719EFE"/>
              </a:gs>
              <a:gs pos="100000">
                <a:srgbClr val="00339B">
                  <a:alpha val="69803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2A6EF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0" y="3379990"/>
            <a:ext cx="9143999" cy="3478011"/>
          </a:xfrm>
          <a:custGeom>
            <a:avLst/>
            <a:gdLst/>
            <a:ahLst/>
            <a:cxnLst/>
            <a:rect l="l" t="t" r="r" b="b"/>
            <a:pathLst>
              <a:path w="9143999" h="3478011" extrusionOk="0">
                <a:moveTo>
                  <a:pt x="9143999" y="0"/>
                </a:moveTo>
                <a:lnTo>
                  <a:pt x="9143999" y="1393716"/>
                </a:lnTo>
                <a:lnTo>
                  <a:pt x="9143999" y="1513865"/>
                </a:lnTo>
                <a:lnTo>
                  <a:pt x="9143999" y="3478011"/>
                </a:lnTo>
                <a:lnTo>
                  <a:pt x="0" y="3478011"/>
                </a:lnTo>
                <a:lnTo>
                  <a:pt x="0" y="1513865"/>
                </a:lnTo>
                <a:lnTo>
                  <a:pt x="0" y="1393716"/>
                </a:lnTo>
                <a:lnTo>
                  <a:pt x="0" y="846204"/>
                </a:lnTo>
                <a:lnTo>
                  <a:pt x="303379" y="970246"/>
                </a:lnTo>
                <a:cubicBezTo>
                  <a:pt x="2685816" y="1852356"/>
                  <a:pt x="6241504" y="1135756"/>
                  <a:pt x="8360497" y="342756"/>
                </a:cubicBezTo>
                <a:cubicBezTo>
                  <a:pt x="8544757" y="273800"/>
                  <a:pt x="8739002" y="191802"/>
                  <a:pt x="8941037" y="980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7000">
                <a:schemeClr val="lt1"/>
              </a:gs>
              <a:gs pos="100000">
                <a:srgbClr val="EDEDED"/>
              </a:gs>
            </a:gsLst>
            <a:lin ang="2700000" scaled="0"/>
          </a:gra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" name="Google Shape;32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54921" y="5132442"/>
            <a:ext cx="1889078" cy="1889078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/>
          <p:nvPr/>
        </p:nvSpPr>
        <p:spPr>
          <a:xfrm>
            <a:off x="503236" y="5427376"/>
            <a:ext cx="6751683" cy="1229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7F7F7F"/>
                </a:solidFill>
              </a:rPr>
              <a:t>Quan Yuan (), </a:t>
            </a:r>
            <a:r>
              <a:rPr lang="en-US" sz="1200" dirty="0" err="1">
                <a:solidFill>
                  <a:srgbClr val="7F7F7F"/>
                </a:solidFill>
              </a:rPr>
              <a:t>Yanzhi</a:t>
            </a:r>
            <a:r>
              <a:rPr lang="en-US" sz="1200" dirty="0">
                <a:solidFill>
                  <a:srgbClr val="7F7F7F"/>
                </a:solidFill>
              </a:rPr>
              <a:t> Zhang (), Gehua Zhang (gz2280), Hua Fan (), Yang Zhou (), </a:t>
            </a:r>
            <a:r>
              <a:rPr lang="en-US" sz="1200" dirty="0" err="1">
                <a:solidFill>
                  <a:srgbClr val="7F7F7F"/>
                </a:solidFill>
              </a:rPr>
              <a:t>Zhenhui</a:t>
            </a:r>
            <a:r>
              <a:rPr lang="en-US" sz="1200" dirty="0">
                <a:solidFill>
                  <a:srgbClr val="7F7F7F"/>
                </a:solidFill>
              </a:rPr>
              <a:t> Jiang (), </a:t>
            </a:r>
            <a:r>
              <a:rPr lang="en-US" sz="1200" dirty="0" err="1">
                <a:solidFill>
                  <a:srgbClr val="7F7F7F"/>
                </a:solidFill>
              </a:rPr>
              <a:t>Haokun</a:t>
            </a:r>
            <a:r>
              <a:rPr lang="en-US" sz="1200" dirty="0">
                <a:solidFill>
                  <a:srgbClr val="7F7F7F"/>
                </a:solidFill>
              </a:rPr>
              <a:t> Dong (), Bo Zhou (bz2347), </a:t>
            </a:r>
            <a:r>
              <a:rPr lang="en-US" sz="1200" dirty="0" err="1">
                <a:solidFill>
                  <a:srgbClr val="7F7F7F"/>
                </a:solidFill>
              </a:rPr>
              <a:t>Xiaokai</a:t>
            </a:r>
            <a:r>
              <a:rPr lang="en-US" sz="1200" dirty="0">
                <a:solidFill>
                  <a:srgbClr val="7F7F7F"/>
                </a:solidFill>
              </a:rPr>
              <a:t> Liu (), </a:t>
            </a:r>
            <a:r>
              <a:rPr lang="en-US" sz="1200" dirty="0" err="1">
                <a:solidFill>
                  <a:srgbClr val="7F7F7F"/>
                </a:solidFill>
              </a:rPr>
              <a:t>Tianyi</a:t>
            </a:r>
            <a:r>
              <a:rPr lang="en-US" sz="1200" dirty="0">
                <a:solidFill>
                  <a:srgbClr val="7F7F7F"/>
                </a:solidFill>
              </a:rPr>
              <a:t> Li (), </a:t>
            </a:r>
            <a:r>
              <a:rPr lang="en-US" sz="1200" dirty="0" err="1">
                <a:solidFill>
                  <a:srgbClr val="7F7F7F"/>
                </a:solidFill>
              </a:rPr>
              <a:t>Ruimeng</a:t>
            </a:r>
            <a:r>
              <a:rPr lang="en-US" sz="1200" dirty="0">
                <a:solidFill>
                  <a:srgbClr val="7F7F7F"/>
                </a:solidFill>
              </a:rPr>
              <a:t> Liu (), </a:t>
            </a:r>
            <a:r>
              <a:rPr lang="en-US" sz="1200" dirty="0" err="1">
                <a:solidFill>
                  <a:srgbClr val="7F7F7F"/>
                </a:solidFill>
              </a:rPr>
              <a:t>Jiarui</a:t>
            </a:r>
            <a:r>
              <a:rPr lang="en-US" sz="1200" dirty="0">
                <a:solidFill>
                  <a:srgbClr val="7F7F7F"/>
                </a:solidFill>
              </a:rPr>
              <a:t> Yu ()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503236" y="4866630"/>
            <a:ext cx="7091256" cy="552850"/>
          </a:xfrm>
          <a:prstGeom prst="rect">
            <a:avLst/>
          </a:prstGeom>
          <a:gradFill>
            <a:gsLst>
              <a:gs pos="0">
                <a:srgbClr val="FFFFFF">
                  <a:alpha val="53725"/>
                </a:srgbClr>
              </a:gs>
              <a:gs pos="17000">
                <a:srgbClr val="FFFFFF">
                  <a:alpha val="53725"/>
                </a:srgbClr>
              </a:gs>
              <a:gs pos="100000">
                <a:srgbClr val="EDEDED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Yelp Recommendation System</a:t>
            </a:r>
            <a:br>
              <a:rPr lang="en-US" sz="2400" b="1" i="0" u="none" strike="noStrike" cap="none" dirty="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</a:br>
            <a:endParaRPr sz="1800" b="0" i="0" u="none" strike="noStrike" cap="none" dirty="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361950" y="367339"/>
            <a:ext cx="82296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72000" rIns="0" bIns="72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F3F3F"/>
                </a:solidFill>
              </a:rPr>
              <a:t>Introduction</a:t>
            </a:r>
            <a:endParaRPr>
              <a:solidFill>
                <a:srgbClr val="3F3F3F"/>
              </a:solidFill>
            </a:endParaRPr>
          </a:p>
        </p:txBody>
      </p:sp>
      <p:sp>
        <p:nvSpPr>
          <p:cNvPr id="52" name="Google Shape;52;p7"/>
          <p:cNvSpPr txBox="1"/>
          <p:nvPr/>
        </p:nvSpPr>
        <p:spPr>
          <a:xfrm>
            <a:off x="1496291" y="1379913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3" name="Google Shape;53;p7"/>
          <p:cNvSpPr txBox="1"/>
          <p:nvPr/>
        </p:nvSpPr>
        <p:spPr>
          <a:xfrm>
            <a:off x="1396538" y="6608618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4" name="Google Shape;54;p7"/>
          <p:cNvSpPr txBox="1"/>
          <p:nvPr/>
        </p:nvSpPr>
        <p:spPr>
          <a:xfrm>
            <a:off x="240260" y="6421438"/>
            <a:ext cx="1862859" cy="371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56" name="Google Shape;56;p7"/>
          <p:cNvSpPr txBox="1"/>
          <p:nvPr/>
        </p:nvSpPr>
        <p:spPr>
          <a:xfrm>
            <a:off x="5972432" y="6606746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A9210-AD08-44B1-9F35-2001793EC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Infrastructure</a:t>
            </a:r>
          </a:p>
        </p:txBody>
      </p:sp>
    </p:spTree>
    <p:extLst>
      <p:ext uri="{BB962C8B-B14F-4D97-AF65-F5344CB8AC3E}">
        <p14:creationId xmlns:p14="http://schemas.microsoft.com/office/powerpoint/2010/main" val="2896335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B7728-82E8-43F6-962F-F09EB681C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 &amp; EDA</a:t>
            </a:r>
          </a:p>
        </p:txBody>
      </p:sp>
    </p:spTree>
    <p:extLst>
      <p:ext uri="{BB962C8B-B14F-4D97-AF65-F5344CB8AC3E}">
        <p14:creationId xmlns:p14="http://schemas.microsoft.com/office/powerpoint/2010/main" val="2528377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5602-F4C3-460E-988F-B59EA610D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</a:t>
            </a:r>
          </a:p>
        </p:txBody>
      </p:sp>
    </p:spTree>
    <p:extLst>
      <p:ext uri="{BB962C8B-B14F-4D97-AF65-F5344CB8AC3E}">
        <p14:creationId xmlns:p14="http://schemas.microsoft.com/office/powerpoint/2010/main" val="3722649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010A6-CEE7-43EC-96F3-371B1F1ED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 Algorithm</a:t>
            </a:r>
          </a:p>
        </p:txBody>
      </p:sp>
    </p:spTree>
    <p:extLst>
      <p:ext uri="{BB962C8B-B14F-4D97-AF65-F5344CB8AC3E}">
        <p14:creationId xmlns:p14="http://schemas.microsoft.com/office/powerpoint/2010/main" val="626488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2CEB8-12AF-4BAD-B3E2-BC4885ECB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269874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2"/>
          <p:cNvPicPr preferRelativeResize="0"/>
          <p:nvPr/>
        </p:nvPicPr>
        <p:blipFill rotWithShape="1">
          <a:blip r:embed="rId3">
            <a:alphaModFix amt="61000"/>
          </a:blip>
          <a:srcRect/>
          <a:stretch/>
        </p:blipFill>
        <p:spPr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2"/>
          <p:cNvSpPr/>
          <p:nvPr/>
        </p:nvSpPr>
        <p:spPr>
          <a:xfrm>
            <a:off x="-1" y="2818236"/>
            <a:ext cx="9143999" cy="2051818"/>
          </a:xfrm>
          <a:custGeom>
            <a:avLst/>
            <a:gdLst/>
            <a:ahLst/>
            <a:cxnLst/>
            <a:rect l="l" t="t" r="r" b="b"/>
            <a:pathLst>
              <a:path w="9143999" h="2051818" extrusionOk="0">
                <a:moveTo>
                  <a:pt x="9143999" y="0"/>
                </a:moveTo>
                <a:lnTo>
                  <a:pt x="9143999" y="2051818"/>
                </a:lnTo>
                <a:lnTo>
                  <a:pt x="0" y="2051818"/>
                </a:lnTo>
                <a:lnTo>
                  <a:pt x="0" y="1204077"/>
                </a:lnTo>
                <a:lnTo>
                  <a:pt x="6027" y="1207403"/>
                </a:lnTo>
                <a:cubicBezTo>
                  <a:pt x="2066505" y="2238985"/>
                  <a:pt x="5621740" y="1499327"/>
                  <a:pt x="7674511" y="718908"/>
                </a:cubicBezTo>
                <a:cubicBezTo>
                  <a:pt x="8085065" y="562824"/>
                  <a:pt x="8552064" y="336225"/>
                  <a:pt x="9044856" y="57555"/>
                </a:cubicBezTo>
                <a:lnTo>
                  <a:pt x="9143999" y="0"/>
                </a:lnTo>
                <a:close/>
              </a:path>
            </a:pathLst>
          </a:custGeom>
          <a:gradFill>
            <a:gsLst>
              <a:gs pos="0">
                <a:srgbClr val="719EFE"/>
              </a:gs>
              <a:gs pos="100000">
                <a:srgbClr val="00339B">
                  <a:alpha val="69803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2"/>
          <p:cNvSpPr/>
          <p:nvPr/>
        </p:nvSpPr>
        <p:spPr>
          <a:xfrm>
            <a:off x="0" y="3379990"/>
            <a:ext cx="9143999" cy="3478011"/>
          </a:xfrm>
          <a:custGeom>
            <a:avLst/>
            <a:gdLst/>
            <a:ahLst/>
            <a:cxnLst/>
            <a:rect l="l" t="t" r="r" b="b"/>
            <a:pathLst>
              <a:path w="9143999" h="3478011" extrusionOk="0">
                <a:moveTo>
                  <a:pt x="9143999" y="0"/>
                </a:moveTo>
                <a:lnTo>
                  <a:pt x="9143999" y="1393716"/>
                </a:lnTo>
                <a:lnTo>
                  <a:pt x="9143999" y="1513865"/>
                </a:lnTo>
                <a:lnTo>
                  <a:pt x="9143999" y="3478011"/>
                </a:lnTo>
                <a:lnTo>
                  <a:pt x="0" y="3478011"/>
                </a:lnTo>
                <a:lnTo>
                  <a:pt x="0" y="1513865"/>
                </a:lnTo>
                <a:lnTo>
                  <a:pt x="0" y="1393716"/>
                </a:lnTo>
                <a:lnTo>
                  <a:pt x="0" y="846204"/>
                </a:lnTo>
                <a:lnTo>
                  <a:pt x="303379" y="970246"/>
                </a:lnTo>
                <a:cubicBezTo>
                  <a:pt x="2685816" y="1852356"/>
                  <a:pt x="6241504" y="1135756"/>
                  <a:pt x="8360497" y="342756"/>
                </a:cubicBezTo>
                <a:cubicBezTo>
                  <a:pt x="8544757" y="273800"/>
                  <a:pt x="8739002" y="191802"/>
                  <a:pt x="8941037" y="980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7000">
                <a:schemeClr val="lt1"/>
              </a:gs>
              <a:gs pos="100000">
                <a:srgbClr val="EDEDED"/>
              </a:gs>
            </a:gsLst>
            <a:lin ang="2700000" scaled="0"/>
          </a:gra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6434" y="5242158"/>
            <a:ext cx="1315275" cy="1315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2"/>
          <p:cNvSpPr txBox="1"/>
          <p:nvPr/>
        </p:nvSpPr>
        <p:spPr>
          <a:xfrm>
            <a:off x="841570" y="1521304"/>
            <a:ext cx="1755973" cy="350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BFBFBF"/>
                </a:solidFill>
                <a:latin typeface="Arial Black"/>
                <a:ea typeface="Arial Black"/>
                <a:cs typeface="Arial Black"/>
                <a:sym typeface="Arial Black"/>
              </a:rPr>
              <a:t>Raj Biswas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默认设计模板">
  <a:themeElements>
    <a:clrScheme name="自定义 19">
      <a:dk1>
        <a:srgbClr val="000000"/>
      </a:dk1>
      <a:lt1>
        <a:srgbClr val="FFFFFF"/>
      </a:lt1>
      <a:dk2>
        <a:srgbClr val="455F51"/>
      </a:dk2>
      <a:lt2>
        <a:srgbClr val="E3DED1"/>
      </a:lt2>
      <a:accent1>
        <a:srgbClr val="00339B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56</Words>
  <Application>Microsoft Office PowerPoint</Application>
  <PresentationFormat>On-screen Show (4:3)</PresentationFormat>
  <Paragraphs>9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Microsoft Yahei</vt:lpstr>
      <vt:lpstr>Arial Black</vt:lpstr>
      <vt:lpstr>Arial</vt:lpstr>
      <vt:lpstr>默认设计模板</vt:lpstr>
      <vt:lpstr>Yelp Recommendation System </vt:lpstr>
      <vt:lpstr>Introduction</vt:lpstr>
      <vt:lpstr>Infrastructure</vt:lpstr>
      <vt:lpstr>Data Process &amp; EDA</vt:lpstr>
      <vt:lpstr>NLP</vt:lpstr>
      <vt:lpstr>Recommendation Algorithm</vt:lpstr>
      <vt:lpstr>Web Application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Yelp Recommendation System </dc:title>
  <cp:lastModifiedBy>Gehua Zhang</cp:lastModifiedBy>
  <cp:revision>3</cp:revision>
  <dcterms:modified xsi:type="dcterms:W3CDTF">2019-10-12T01:59:06Z</dcterms:modified>
</cp:coreProperties>
</file>